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46"/>
  </p:notesMasterIdLst>
  <p:handoutMasterIdLst>
    <p:handoutMasterId r:id="rId47"/>
  </p:handoutMasterIdLst>
  <p:sldIdLst>
    <p:sldId id="4474" r:id="rId5"/>
    <p:sldId id="4475" r:id="rId6"/>
    <p:sldId id="4483" r:id="rId7"/>
    <p:sldId id="4540" r:id="rId8"/>
    <p:sldId id="302" r:id="rId9"/>
    <p:sldId id="4555" r:id="rId10"/>
    <p:sldId id="4556" r:id="rId11"/>
    <p:sldId id="4561" r:id="rId12"/>
    <p:sldId id="4586" r:id="rId13"/>
    <p:sldId id="4593" r:id="rId14"/>
    <p:sldId id="4557" r:id="rId15"/>
    <p:sldId id="4582" r:id="rId16"/>
    <p:sldId id="4562" r:id="rId17"/>
    <p:sldId id="4564" r:id="rId18"/>
    <p:sldId id="4565" r:id="rId19"/>
    <p:sldId id="4560" r:id="rId20"/>
    <p:sldId id="4563" r:id="rId21"/>
    <p:sldId id="4587" r:id="rId22"/>
    <p:sldId id="4589" r:id="rId23"/>
    <p:sldId id="4588" r:id="rId24"/>
    <p:sldId id="4590" r:id="rId25"/>
    <p:sldId id="4591" r:id="rId26"/>
    <p:sldId id="4592" r:id="rId27"/>
    <p:sldId id="4558" r:id="rId28"/>
    <p:sldId id="4570" r:id="rId29"/>
    <p:sldId id="4594" r:id="rId30"/>
    <p:sldId id="4595" r:id="rId31"/>
    <p:sldId id="4597" r:id="rId32"/>
    <p:sldId id="4571" r:id="rId33"/>
    <p:sldId id="4574" r:id="rId34"/>
    <p:sldId id="4575" r:id="rId35"/>
    <p:sldId id="4576" r:id="rId36"/>
    <p:sldId id="4577" r:id="rId37"/>
    <p:sldId id="4596" r:id="rId38"/>
    <p:sldId id="4581" r:id="rId39"/>
    <p:sldId id="4578" r:id="rId40"/>
    <p:sldId id="4572" r:id="rId41"/>
    <p:sldId id="4573" r:id="rId42"/>
    <p:sldId id="4585" r:id="rId43"/>
    <p:sldId id="4559" r:id="rId44"/>
    <p:sldId id="4549" r:id="rId45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CDDEFF"/>
    <a:srgbClr val="5F5F5F"/>
    <a:srgbClr val="FFD961"/>
    <a:srgbClr val="920000"/>
    <a:srgbClr val="F2C80F"/>
    <a:srgbClr val="FF9933"/>
    <a:srgbClr val="000000"/>
    <a:srgbClr val="505050"/>
    <a:srgbClr val="49635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7997" autoAdjust="0"/>
    <p:restoredTop sz="94975" autoAdjust="0"/>
  </p:normalViewPr>
  <p:slideViewPr>
    <p:cSldViewPr snapToGrid="0">
      <p:cViewPr varScale="1">
        <p:scale>
          <a:sx n="85" d="100"/>
          <a:sy n="85" d="100"/>
        </p:scale>
        <p:origin x="3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416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9/23/2021 9:21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4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F39695-F481-473E-A9BF-817F8684437D}"/>
              </a:ext>
            </a:extLst>
          </p:cNvPr>
          <p:cNvSpPr/>
          <p:nvPr userDrawn="1"/>
        </p:nvSpPr>
        <p:spPr bwMode="auto">
          <a:xfrm>
            <a:off x="125506" y="6671795"/>
            <a:ext cx="2043953" cy="32273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0510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3411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4595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5799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67" r:id="rId2"/>
    <p:sldLayoutId id="2147484570" r:id="rId3"/>
    <p:sldLayoutId id="2147484569" r:id="rId4"/>
    <p:sldLayoutId id="2147484572" r:id="rId5"/>
    <p:sldLayoutId id="2147484571" r:id="rId6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salesforce.com/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eveloper.salesforce.com/docs/atlas.en-us.sfdx_setup.meta/sfdx_setup/sfdx_setup_install_cli.htm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BiDevCamp/SalesforceAppOwnsDataEmbedding" TargetMode="External"/><Relationship Id="rId2" Type="http://schemas.openxmlformats.org/officeDocument/2006/relationships/hyperlink" Target="https://github.com/PowerBiDevCamp/SalesforceUserOwnsDataEmbeddin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99CF6-DB18-41E1-AF4C-C9014FD8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Report Surfaced using Secure Embed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96541-13E9-44D1-8AFA-4F7008737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82" y="1329610"/>
            <a:ext cx="8861188" cy="469515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B11E575-CFD0-4099-B327-B022C26D156D}"/>
              </a:ext>
            </a:extLst>
          </p:cNvPr>
          <p:cNvSpPr/>
          <p:nvPr/>
        </p:nvSpPr>
        <p:spPr bwMode="auto">
          <a:xfrm>
            <a:off x="172792" y="5554016"/>
            <a:ext cx="1659834" cy="47074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Page Navigation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47BA744-AE2D-414C-902B-3711F2D38372}"/>
              </a:ext>
            </a:extLst>
          </p:cNvPr>
          <p:cNvSpPr/>
          <p:nvPr/>
        </p:nvSpPr>
        <p:spPr bwMode="auto">
          <a:xfrm flipH="1">
            <a:off x="10823022" y="1795101"/>
            <a:ext cx="1421986" cy="47074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Filter Pane</a:t>
            </a:r>
          </a:p>
        </p:txBody>
      </p:sp>
    </p:spTree>
    <p:extLst>
      <p:ext uri="{BB962C8B-B14F-4D97-AF65-F5344CB8AC3E}">
        <p14:creationId xmlns:p14="http://schemas.microsoft.com/office/powerpoint/2010/main" val="18897826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1852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Power BI Embedding in Salesforce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Surfacing Reports using Secure Embed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 SPA Shim for User-Owns-Data Embedding</a:t>
            </a:r>
          </a:p>
          <a:p>
            <a:r>
              <a:rPr lang="en-US" dirty="0"/>
              <a:t>Creating Apps-Owns-Data Embedding Solution using SFDX</a:t>
            </a:r>
          </a:p>
        </p:txBody>
      </p:sp>
    </p:spTree>
    <p:extLst>
      <p:ext uri="{BB962C8B-B14F-4D97-AF65-F5344CB8AC3E}">
        <p14:creationId xmlns:p14="http://schemas.microsoft.com/office/powerpoint/2010/main" val="13129169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FD418-C26C-4F15-B788-4CD7CEA9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a SPA Shim for User-Owns-Data Embedding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EC919-189C-4325-87C3-244A317F6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54819"/>
          </a:xfrm>
        </p:spPr>
        <p:txBody>
          <a:bodyPr/>
          <a:lstStyle/>
          <a:p>
            <a:r>
              <a:rPr lang="en-US" dirty="0"/>
              <a:t>Provides more control and flexibility than using Secure Embed feature</a:t>
            </a:r>
          </a:p>
          <a:p>
            <a:pPr lvl="1"/>
            <a:r>
              <a:rPr lang="en-US" dirty="0"/>
              <a:t>Use white label loading by substituting custom animation for Power BI Logo</a:t>
            </a:r>
          </a:p>
          <a:p>
            <a:pPr lvl="1"/>
            <a:r>
              <a:rPr lang="en-US" dirty="0"/>
              <a:t>Control over page navigation – </a:t>
            </a:r>
            <a:r>
              <a:rPr lang="en-US" sz="1600" b="1" dirty="0">
                <a:solidFill>
                  <a:srgbClr val="700000"/>
                </a:solidFill>
              </a:rPr>
              <a:t>show | hide | bottom | left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Control Filter Pane – </a:t>
            </a:r>
            <a:r>
              <a:rPr lang="en-US" sz="1600" b="1" dirty="0">
                <a:solidFill>
                  <a:srgbClr val="700000"/>
                </a:solidFill>
              </a:rPr>
              <a:t>show | hide | expand | collapse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Control Bookmarks Pane - </a:t>
            </a:r>
            <a:r>
              <a:rPr lang="en-US" sz="1600" b="1" dirty="0">
                <a:solidFill>
                  <a:srgbClr val="700000"/>
                </a:solidFill>
              </a:rPr>
              <a:t>show | hide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Show Power BI Report </a:t>
            </a:r>
            <a:r>
              <a:rPr lang="en-US" sz="2000" b="1" dirty="0">
                <a:solidFill>
                  <a:srgbClr val="700000"/>
                </a:solidFill>
              </a:rPr>
              <a:t>Action Bar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Cache login credentials across sessions (limited to 24-hour period)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78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B8F0-036C-40D9-AD26-CDC16C7A4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Deploy a Solution based on SPA Shim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C575F-4976-4CFB-9E23-F03B7DF93D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8" y="1277135"/>
            <a:ext cx="11604521" cy="4724370"/>
          </a:xfrm>
        </p:spPr>
        <p:txBody>
          <a:bodyPr/>
          <a:lstStyle/>
          <a:p>
            <a:r>
              <a:rPr lang="en-US" dirty="0"/>
              <a:t>To configure the </a:t>
            </a:r>
            <a:r>
              <a:rPr lang="en-US" b="1" dirty="0" err="1">
                <a:solidFill>
                  <a:srgbClr val="700000"/>
                </a:solidFill>
              </a:rPr>
              <a:t>SalesforceUserOwnsDataApp</a:t>
            </a:r>
            <a:r>
              <a:rPr lang="en-US" dirty="0"/>
              <a:t> sample</a:t>
            </a:r>
          </a:p>
          <a:p>
            <a:pPr marL="852488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Find a place to publish the application files where they're accessible through HTTPS</a:t>
            </a:r>
            <a:br>
              <a:rPr lang="en-US" dirty="0"/>
            </a:br>
            <a:r>
              <a:rPr lang="en-US" sz="1600" dirty="0"/>
              <a:t>e.g. - </a:t>
            </a:r>
            <a:r>
              <a:rPr lang="en-US" sz="1600" b="1" dirty="0">
                <a:solidFill>
                  <a:srgbClr val="700000"/>
                </a:solidFill>
              </a:rPr>
              <a:t>https://salesforceuserownsdataapp.azurewebsites.net</a:t>
            </a:r>
          </a:p>
          <a:p>
            <a:pPr marL="852488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an Azure AD application for a Single Page Application (SPA)</a:t>
            </a:r>
            <a:br>
              <a:rPr lang="en-US" dirty="0"/>
            </a:br>
            <a:r>
              <a:rPr lang="en-US" sz="1600" dirty="0"/>
              <a:t>use </a:t>
            </a:r>
            <a:r>
              <a:rPr lang="en-US" sz="1600" b="1" dirty="0">
                <a:solidFill>
                  <a:srgbClr val="700000"/>
                </a:solidFill>
              </a:rPr>
              <a:t>https://salesforceuserownsdataapp.azurewebsites.net</a:t>
            </a:r>
            <a:r>
              <a:rPr lang="en-US" sz="1600" b="1" dirty="0"/>
              <a:t> </a:t>
            </a:r>
            <a:r>
              <a:rPr lang="en-US" sz="1600" dirty="0"/>
              <a:t>as the reply URL</a:t>
            </a:r>
          </a:p>
          <a:p>
            <a:pPr marL="852488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Download the application files and configure </a:t>
            </a:r>
            <a:r>
              <a:rPr lang="en-US" b="1" dirty="0">
                <a:solidFill>
                  <a:srgbClr val="700000"/>
                </a:solidFill>
              </a:rPr>
              <a:t>app.js</a:t>
            </a:r>
            <a:r>
              <a:rPr lang="en-US" dirty="0"/>
              <a:t> to use your </a:t>
            </a:r>
            <a:r>
              <a:rPr lang="en-US" b="1" dirty="0" err="1">
                <a:solidFill>
                  <a:srgbClr val="700000"/>
                </a:solidFill>
              </a:rPr>
              <a:t>clientId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tenant</a:t>
            </a:r>
          </a:p>
          <a:p>
            <a:pPr marL="852488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Upload application files to publish location</a:t>
            </a:r>
          </a:p>
          <a:p>
            <a:pPr marL="852488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Test embedding a Power BI report by going directly to the application's URL</a:t>
            </a:r>
          </a:p>
          <a:p>
            <a:pPr marL="852488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Embed the report in Salesforce by adding </a:t>
            </a:r>
            <a:r>
              <a:rPr lang="en-US" dirty="0" err="1"/>
              <a:t>iFrames</a:t>
            </a:r>
            <a:r>
              <a:rPr lang="en-US" dirty="0"/>
              <a:t> to a </a:t>
            </a:r>
            <a:r>
              <a:rPr lang="en-US" dirty="0" err="1"/>
              <a:t>VisualForce</a:t>
            </a:r>
            <a:r>
              <a:rPr lang="en-US" dirty="0"/>
              <a:t> page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900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AAAC5-04C1-436E-B490-9B66C179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Azure AD Application for an SPA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DAFE8-D644-48EF-AF20-895F10F13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93072"/>
          </a:xfrm>
        </p:spPr>
        <p:txBody>
          <a:bodyPr/>
          <a:lstStyle/>
          <a:p>
            <a:r>
              <a:rPr lang="en-US" dirty="0"/>
              <a:t>Click </a:t>
            </a:r>
            <a:r>
              <a:rPr lang="en-US" sz="2000" b="1" dirty="0">
                <a:solidFill>
                  <a:srgbClr val="700000"/>
                </a:solidFill>
              </a:rPr>
              <a:t>New registration</a:t>
            </a:r>
            <a:r>
              <a:rPr lang="en-US" dirty="0"/>
              <a:t> to create a new Azure AD application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 the new Azure AD application a name and configure for internal users only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93ACD-B406-4983-BBF2-ECBAE01C59A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2" y="1677041"/>
            <a:ext cx="5373585" cy="1642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3F6111-E46E-4CEC-AB41-BD58DB33F61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2" y="4099886"/>
            <a:ext cx="5965814" cy="27041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05915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5DF7C-5EE6-4339-8D00-16FBF7F6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Azure AD Application as an SPA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35C3F-5CA8-4938-9E76-D12F7E2B65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47152"/>
          </a:xfrm>
        </p:spPr>
        <p:txBody>
          <a:bodyPr/>
          <a:lstStyle/>
          <a:p>
            <a:r>
              <a:rPr lang="en-US" dirty="0"/>
              <a:t>Configuring an Azure AD application as a SPA</a:t>
            </a:r>
          </a:p>
          <a:p>
            <a:pPr lvl="1"/>
            <a:r>
              <a:rPr lang="en-US" dirty="0"/>
              <a:t>Requires configuring </a:t>
            </a:r>
            <a:r>
              <a:rPr lang="en-US" sz="1800" b="1" dirty="0">
                <a:solidFill>
                  <a:srgbClr val="700000"/>
                </a:solidFill>
              </a:rPr>
              <a:t>Redirect URI</a:t>
            </a:r>
            <a:r>
              <a:rPr lang="en-US" dirty="0"/>
              <a:t> to page where sign-in occurs</a:t>
            </a:r>
          </a:p>
          <a:p>
            <a:pPr lvl="1"/>
            <a:r>
              <a:rPr lang="en-US" dirty="0"/>
              <a:t>Requires writing custom authentication code using </a:t>
            </a:r>
            <a:r>
              <a:rPr lang="en-US" sz="1800" b="1" dirty="0">
                <a:solidFill>
                  <a:srgbClr val="700000"/>
                </a:solidFill>
              </a:rPr>
              <a:t>msal-browser.js</a:t>
            </a:r>
            <a:endParaRPr lang="en-US" b="1" dirty="0">
              <a:solidFill>
                <a:srgbClr val="70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After application is created, you can add as many redirect URLs as you’d like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722A8-D222-478F-B1FF-0002B6C246D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501" y="2457138"/>
            <a:ext cx="5834913" cy="1664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F6FFF50-197F-4DE5-9048-6F488347A64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04" y="4492105"/>
            <a:ext cx="4866433" cy="2311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95520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AE954-BE85-4FA6-A477-6C6431AB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files included in SPA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322F9-A3F4-45F5-B091-2AC77F509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93072"/>
          </a:xfrm>
        </p:spPr>
        <p:txBody>
          <a:bodyPr/>
          <a:lstStyle/>
          <a:p>
            <a:r>
              <a:rPr lang="en-US" dirty="0"/>
              <a:t>Examine the structure of files for the solution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</a:t>
            </a:r>
            <a:r>
              <a:rPr lang="en-US" sz="2000" b="1" dirty="0">
                <a:solidFill>
                  <a:srgbClr val="700000"/>
                </a:solidFill>
              </a:rPr>
              <a:t>app.js</a:t>
            </a:r>
            <a:r>
              <a:rPr lang="en-US" dirty="0"/>
              <a:t> and update </a:t>
            </a:r>
            <a:r>
              <a:rPr lang="en-US" sz="2000" b="1" dirty="0" err="1">
                <a:solidFill>
                  <a:srgbClr val="700000"/>
                </a:solidFill>
              </a:rPr>
              <a:t>clientId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700000"/>
                </a:solidFill>
              </a:rPr>
              <a:t>tenant</a:t>
            </a:r>
            <a:endParaRPr lang="en-US" b="1" dirty="0">
              <a:solidFill>
                <a:srgbClr val="7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6459E-C5EA-4D5C-8ECC-046A3622765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7" y="1711579"/>
            <a:ext cx="1868488" cy="178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8CED6-1EF3-4DB0-8C54-F530797AD4E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7" y="4178515"/>
            <a:ext cx="5929091" cy="25691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0D8404-5A7C-4F19-88EC-6E9B14B8D57D}"/>
              </a:ext>
            </a:extLst>
          </p:cNvPr>
          <p:cNvGrpSpPr/>
          <p:nvPr/>
        </p:nvGrpSpPr>
        <p:grpSpPr>
          <a:xfrm>
            <a:off x="2057400" y="1981831"/>
            <a:ext cx="3485412" cy="1284288"/>
            <a:chOff x="2057400" y="1981831"/>
            <a:chExt cx="3485412" cy="12842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A6021E-D80C-4580-9943-78A9624305CA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3285" y="1981831"/>
              <a:ext cx="2569527" cy="128428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7385489-5BE3-4C3B-967E-5797CD0BDACB}"/>
                </a:ext>
              </a:extLst>
            </p:cNvPr>
            <p:cNvCxnSpPr/>
            <p:nvPr/>
          </p:nvCxnSpPr>
          <p:spPr>
            <a:xfrm flipV="1">
              <a:off x="2057400" y="2623975"/>
              <a:ext cx="1282148" cy="357764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0959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EA67-6921-4675-89E9-D88F63A9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Report ID as a Query String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86B68-45F9-43A0-A80F-1D14CC2A0E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47262"/>
          </a:xfrm>
        </p:spPr>
        <p:txBody>
          <a:bodyPr/>
          <a:lstStyle/>
          <a:p>
            <a:r>
              <a:rPr lang="en-US" dirty="0"/>
              <a:t>Report ID must be passed as a query string named </a:t>
            </a:r>
            <a:r>
              <a:rPr lang="en-US" sz="2000" b="1" dirty="0" err="1">
                <a:solidFill>
                  <a:srgbClr val="700000"/>
                </a:solidFill>
              </a:rPr>
              <a:t>reportId</a:t>
            </a:r>
            <a:endParaRPr lang="en-US" sz="2000" b="1" dirty="0">
              <a:solidFill>
                <a:srgbClr val="70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Report shows error message is </a:t>
            </a:r>
            <a:r>
              <a:rPr lang="en-US" sz="2000" b="1" dirty="0" err="1">
                <a:solidFill>
                  <a:srgbClr val="700000"/>
                </a:solidFill>
              </a:rPr>
              <a:t>reportId</a:t>
            </a:r>
            <a:r>
              <a:rPr lang="en-US" dirty="0"/>
              <a:t> is not passed as query string parameter</a:t>
            </a:r>
          </a:p>
          <a:p>
            <a:endParaRPr lang="en-US" b="1" dirty="0">
              <a:solidFill>
                <a:srgbClr val="700000"/>
              </a:solidFill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C865771-C9BE-4318-A3CD-9DB161FB95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4401" y="4911002"/>
            <a:ext cx="6669156" cy="1893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3D68F-767D-4FB7-A70B-9A8E01A05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1737376"/>
            <a:ext cx="11047969" cy="24566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33EB73-EB69-4C1C-9002-240885E50132}"/>
              </a:ext>
            </a:extLst>
          </p:cNvPr>
          <p:cNvSpPr/>
          <p:nvPr/>
        </p:nvSpPr>
        <p:spPr bwMode="auto">
          <a:xfrm>
            <a:off x="4468760" y="2054942"/>
            <a:ext cx="2969343" cy="270387"/>
          </a:xfrm>
          <a:prstGeom prst="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339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29BA-02CB-4DA7-BCDC-68165BE9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Control Page Navigation and Filter Pane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0F4ACD0-60A2-4B05-B666-B22FFED70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92" y="1231165"/>
            <a:ext cx="7043150" cy="257103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0F937B7-5255-4595-83A3-71E3EE67C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158" y="3143384"/>
            <a:ext cx="6436351" cy="333692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88706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9AB2-1FA8-4A0F-AD57-8A0AE95D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of White Label Loading</a:t>
            </a:r>
          </a:p>
        </p:txBody>
      </p:sp>
      <p:pic>
        <p:nvPicPr>
          <p:cNvPr id="6" name="Picture 5" descr="Text, timeline&#10;&#10;Description automatically generated with medium confidence">
            <a:extLst>
              <a:ext uri="{FF2B5EF4-FFF2-40B4-BE49-F238E27FC236}">
                <a16:creationId xmlns:a16="http://schemas.microsoft.com/office/drawing/2014/main" id="{42605DD5-46CC-4135-89B9-5DB1EBA57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728" y="1063836"/>
            <a:ext cx="3850473" cy="219908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A8DB60-4C4F-4FD6-BE8A-A166C1868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120" y="3392342"/>
            <a:ext cx="6761991" cy="351407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4A05C62-1752-4351-B614-4C87978D7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078" y="3392342"/>
            <a:ext cx="6778033" cy="351407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51D0F0-CD33-40EF-B73B-9CB04DE23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287" y="1042883"/>
            <a:ext cx="5286543" cy="474169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81628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127577"/>
            <a:ext cx="11053773" cy="7694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800" dirty="0">
                <a:solidFill>
                  <a:srgbClr val="000000"/>
                </a:solidFill>
              </a:rPr>
              <a:t>Developing in Salesforce with Power BI Embedding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B83D-646B-46A2-892F-27614A3B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96" y="190500"/>
            <a:ext cx="11801475" cy="498598"/>
          </a:xfrm>
        </p:spPr>
        <p:txBody>
          <a:bodyPr/>
          <a:lstStyle/>
          <a:p>
            <a:r>
              <a:rPr lang="en-US" dirty="0"/>
              <a:t>Example 2: Show Bookmarks Pane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B4B65AD-BE1A-44CE-8500-D31E744EF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620" y="1219079"/>
            <a:ext cx="5014930" cy="227818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83FB6BDD-6A31-45E9-9DBE-ECC1668B5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96" y="1219079"/>
            <a:ext cx="6880900" cy="354176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8923936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98ED1-FD47-4AF5-937D-6BE21DE1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Enabled Users to Create Personal Bookmarks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769418-D0EB-4435-BC5A-B4435B759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359" y="1158875"/>
            <a:ext cx="5010149" cy="233838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FB5463F8-A78B-4ED7-986F-9327278A3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" y="1150545"/>
            <a:ext cx="6512753" cy="338423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541894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4CC9-CAC3-416A-A8C7-1291FB8D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Enabling Persistent Filters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6AF68-9002-4CAA-9ACB-717E3E06E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Report can remember last filter setting for each user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1AF4A91-FE0E-4B64-9E9E-920B02730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6" y="1800141"/>
            <a:ext cx="5876875" cy="275789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D3E430B-13C8-49FB-AA86-DC6603256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3" y="4761404"/>
            <a:ext cx="2806564" cy="106609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97CAC44-243C-40E3-9170-E97680BEA7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686"/>
          <a:stretch/>
        </p:blipFill>
        <p:spPr>
          <a:xfrm>
            <a:off x="6479807" y="1800141"/>
            <a:ext cx="5671564" cy="353315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959705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6C470-E1D9-4247-A2DB-F455211AD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5: Display the Action Bar 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A964AE-2901-4590-9EEF-9908644D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185" y="1110003"/>
            <a:ext cx="4871624" cy="294454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11D1AB5-586D-457E-B427-879C21A4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" y="1088637"/>
            <a:ext cx="6064871" cy="315537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1EC866-2D94-4954-B15A-169A965E3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07" y="4832190"/>
            <a:ext cx="4103276" cy="160724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019121-E209-4BD7-8FFB-60101A033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663" y="4832190"/>
            <a:ext cx="2877829" cy="160724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16940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1852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Power BI Embedding in Salesforce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Surfacing Reports using Secure Embed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 SPA Shim for User-Owns-Data Embedding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Apps-Owns-Data Embedding Solution using SFDX</a:t>
            </a:r>
          </a:p>
        </p:txBody>
      </p:sp>
    </p:spTree>
    <p:extLst>
      <p:ext uri="{BB962C8B-B14F-4D97-AF65-F5344CB8AC3E}">
        <p14:creationId xmlns:p14="http://schemas.microsoft.com/office/powerpoint/2010/main" val="142584578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4293B-B88B-43FA-8B89-7563C6EC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SFDX?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77F35-8030-41EA-A87D-3FEAB3673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31846"/>
          </a:xfrm>
        </p:spPr>
        <p:txBody>
          <a:bodyPr/>
          <a:lstStyle/>
          <a:p>
            <a:r>
              <a:rPr lang="en-US" dirty="0"/>
              <a:t>Salesforce Developer Experience (SFDX)</a:t>
            </a:r>
          </a:p>
          <a:p>
            <a:pPr lvl="1"/>
            <a:r>
              <a:rPr lang="en-US" dirty="0"/>
              <a:t>Robust development platform for professional developers and ISVs</a:t>
            </a:r>
          </a:p>
          <a:p>
            <a:pPr lvl="1"/>
            <a:r>
              <a:rPr lang="en-US" dirty="0"/>
              <a:t>Provides Salesforce CLI and developer extensions in Visual Studio Code</a:t>
            </a:r>
          </a:p>
          <a:p>
            <a:pPr lvl="1"/>
            <a:r>
              <a:rPr lang="en-US" dirty="0"/>
              <a:t>Require significant developer effort to get up to speed on SFDX development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https://developer.salesforce.com</a:t>
            </a:r>
            <a:r>
              <a:rPr lang="en-US" dirty="0"/>
              <a:t> for more info</a:t>
            </a:r>
          </a:p>
          <a:p>
            <a:pPr lvl="1"/>
            <a:endParaRPr lang="en-US" dirty="0"/>
          </a:p>
          <a:p>
            <a:r>
              <a:rPr lang="en-US" dirty="0"/>
              <a:t>SFDX components used in the App-Owns-data developer sample</a:t>
            </a:r>
          </a:p>
          <a:p>
            <a:pPr lvl="1"/>
            <a:r>
              <a:rPr lang="en-US" dirty="0"/>
              <a:t>Apex classes</a:t>
            </a:r>
          </a:p>
          <a:p>
            <a:pPr lvl="1"/>
            <a:r>
              <a:rPr lang="en-US" dirty="0"/>
              <a:t>Lightning Aura components</a:t>
            </a:r>
          </a:p>
          <a:p>
            <a:pPr lvl="1"/>
            <a:r>
              <a:rPr lang="en-US" dirty="0"/>
              <a:t>Lightning Web components</a:t>
            </a:r>
          </a:p>
        </p:txBody>
      </p:sp>
    </p:spTree>
    <p:extLst>
      <p:ext uri="{BB962C8B-B14F-4D97-AF65-F5344CB8AC3E}">
        <p14:creationId xmlns:p14="http://schemas.microsoft.com/office/powerpoint/2010/main" val="21735938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950E-EEBE-45C2-9DBB-E35225C4F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SFDX Development with Visual Studio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995FD6-2734-4938-9B90-50C26BF12A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31134"/>
          </a:xfrm>
        </p:spPr>
        <p:txBody>
          <a:bodyPr/>
          <a:lstStyle/>
          <a:p>
            <a:r>
              <a:rPr lang="en-US" dirty="0"/>
              <a:t>Install the Salesforce CLI</a:t>
            </a:r>
          </a:p>
          <a:p>
            <a:pPr lvl="1"/>
            <a:r>
              <a:rPr lang="en-US" sz="1800" dirty="0">
                <a:hlinkClick r:id="rId2"/>
              </a:rPr>
              <a:t>https://developer.salesforce.com/docs/atlas.en-us.sfdx_setup.meta/sfdx_setup/sfdx_setup_install_cli.htm</a:t>
            </a:r>
            <a:r>
              <a:rPr lang="en-US" sz="1800" dirty="0"/>
              <a:t> </a:t>
            </a:r>
          </a:p>
          <a:p>
            <a:r>
              <a:rPr lang="en-US" dirty="0"/>
              <a:t>Add the Salesforce Extension Pack in Visual Studio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1EEF29-B386-4C6D-B2D2-23E8EB93F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02" y="2750069"/>
            <a:ext cx="8270105" cy="372030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467829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06ED-0F4A-4818-BDBE-15B93CD9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SFDX CLI Commands using Command Palate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5734E-B5C9-4B1E-898B-E90B6EDFA1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You can execute CLI commands using VS Code command palate (</a:t>
            </a:r>
            <a:r>
              <a:rPr lang="en-US" sz="1800" b="1" dirty="0">
                <a:solidFill>
                  <a:srgbClr val="700000"/>
                </a:solidFill>
              </a:rPr>
              <a:t>CTRL</a:t>
            </a:r>
            <a:r>
              <a:rPr lang="en-US" sz="1800" dirty="0"/>
              <a:t>+</a:t>
            </a:r>
            <a:r>
              <a:rPr lang="en-US" sz="1800" b="1" dirty="0">
                <a:solidFill>
                  <a:srgbClr val="700000"/>
                </a:solidFill>
              </a:rPr>
              <a:t>SHIFT</a:t>
            </a:r>
            <a:r>
              <a:rPr lang="en-US" sz="1800" dirty="0"/>
              <a:t>+</a:t>
            </a:r>
            <a:r>
              <a:rPr lang="en-US" sz="1800" b="1" dirty="0">
                <a:solidFill>
                  <a:srgbClr val="700000"/>
                </a:solidFill>
              </a:rPr>
              <a:t>P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212AF-B589-4B14-9CBC-C56D0439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61" y="1788530"/>
            <a:ext cx="10801403" cy="274371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878898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D37E3-957A-42EA-A883-529146BC4E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40"/>
          <a:stretch/>
        </p:blipFill>
        <p:spPr>
          <a:xfrm>
            <a:off x="829330" y="1284983"/>
            <a:ext cx="5643311" cy="54284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077AC-C021-477C-A36A-AF628E26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SFDX Projects in Visual Studio Code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03A5ECD-F907-471E-B075-9CBF80D40645}"/>
              </a:ext>
            </a:extLst>
          </p:cNvPr>
          <p:cNvGrpSpPr/>
          <p:nvPr/>
        </p:nvGrpSpPr>
        <p:grpSpPr>
          <a:xfrm>
            <a:off x="2585544" y="3797238"/>
            <a:ext cx="8397021" cy="1171903"/>
            <a:chOff x="2585544" y="3797238"/>
            <a:chExt cx="8397021" cy="117190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E31130-5ED2-4A4E-9A7B-192466DE582F}"/>
                </a:ext>
              </a:extLst>
            </p:cNvPr>
            <p:cNvSpPr/>
            <p:nvPr/>
          </p:nvSpPr>
          <p:spPr bwMode="auto">
            <a:xfrm>
              <a:off x="8228855" y="3797238"/>
              <a:ext cx="2753710" cy="11719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Apex Classes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2F98809-5E48-44F9-873D-78208FFA9CA7}"/>
                </a:ext>
              </a:extLst>
            </p:cNvPr>
            <p:cNvGrpSpPr/>
            <p:nvPr/>
          </p:nvGrpSpPr>
          <p:grpSpPr>
            <a:xfrm>
              <a:off x="2585544" y="4159417"/>
              <a:ext cx="8269275" cy="647129"/>
              <a:chOff x="2585544" y="4159417"/>
              <a:chExt cx="8269275" cy="64712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D7A8B22-590F-4DF8-9EC5-7F07AE21F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6602" y="4159417"/>
                <a:ext cx="2498217" cy="647129"/>
              </a:xfrm>
              <a:prstGeom prst="rect">
                <a:avLst/>
              </a:prstGeom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</p:pic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6F5DA75-AE57-4EE6-881A-771902BB6C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5544" y="4288221"/>
                <a:ext cx="5486401" cy="0"/>
              </a:xfrm>
              <a:prstGeom prst="straightConnector1">
                <a:avLst/>
              </a:prstGeom>
              <a:ln w="38100">
                <a:solidFill>
                  <a:srgbClr val="70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E6C3437-5062-4E5F-9794-B93F18EFFE10}"/>
              </a:ext>
            </a:extLst>
          </p:cNvPr>
          <p:cNvGrpSpPr/>
          <p:nvPr/>
        </p:nvGrpSpPr>
        <p:grpSpPr>
          <a:xfrm>
            <a:off x="2428634" y="1089110"/>
            <a:ext cx="5430583" cy="2877557"/>
            <a:chOff x="2428634" y="1089110"/>
            <a:chExt cx="5430583" cy="287755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04DD83-61B3-4BE5-98BC-F8134EBAA05C}"/>
                </a:ext>
              </a:extLst>
            </p:cNvPr>
            <p:cNvSpPr/>
            <p:nvPr/>
          </p:nvSpPr>
          <p:spPr bwMode="auto">
            <a:xfrm>
              <a:off x="5105507" y="1089110"/>
              <a:ext cx="2753710" cy="283779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Lightning Aura Components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195EB03-F35A-4BDA-9041-84FD61388E2F}"/>
                </a:ext>
              </a:extLst>
            </p:cNvPr>
            <p:cNvGrpSpPr/>
            <p:nvPr/>
          </p:nvGrpSpPr>
          <p:grpSpPr>
            <a:xfrm>
              <a:off x="2428634" y="1479615"/>
              <a:ext cx="5293114" cy="2487052"/>
              <a:chOff x="2428634" y="1479615"/>
              <a:chExt cx="5293114" cy="248705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26F55A3-FB8F-45D8-BB46-670CAFFD9C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479"/>
              <a:stretch/>
            </p:blipFill>
            <p:spPr>
              <a:xfrm>
                <a:off x="5223534" y="1479615"/>
                <a:ext cx="2498214" cy="2317623"/>
              </a:xfrm>
              <a:prstGeom prst="rect">
                <a:avLst/>
              </a:prstGeom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</p:pic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14D8580-1DAA-44C0-A7CB-9ADA2CE8EA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28634" y="2133601"/>
                <a:ext cx="2532249" cy="1833066"/>
              </a:xfrm>
              <a:prstGeom prst="straightConnector1">
                <a:avLst/>
              </a:prstGeom>
              <a:ln w="38100">
                <a:solidFill>
                  <a:srgbClr val="70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754A818-1915-4F22-B977-25AA56459560}"/>
              </a:ext>
            </a:extLst>
          </p:cNvPr>
          <p:cNvGrpSpPr/>
          <p:nvPr/>
        </p:nvGrpSpPr>
        <p:grpSpPr>
          <a:xfrm>
            <a:off x="2300888" y="5218114"/>
            <a:ext cx="4784491" cy="1597573"/>
            <a:chOff x="2300888" y="5218114"/>
            <a:chExt cx="4784491" cy="15975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40192-FFA0-48CA-8168-81DC4D15D66B}"/>
                </a:ext>
              </a:extLst>
            </p:cNvPr>
            <p:cNvSpPr/>
            <p:nvPr/>
          </p:nvSpPr>
          <p:spPr bwMode="auto">
            <a:xfrm>
              <a:off x="4449695" y="5218114"/>
              <a:ext cx="2635684" cy="1597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Lightning Web Component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D40B3F9-C3DB-4B10-96A4-F0AD5D81B2F5}"/>
                </a:ext>
              </a:extLst>
            </p:cNvPr>
            <p:cNvGrpSpPr/>
            <p:nvPr/>
          </p:nvGrpSpPr>
          <p:grpSpPr>
            <a:xfrm>
              <a:off x="2300888" y="5423978"/>
              <a:ext cx="4671138" cy="1289427"/>
              <a:chOff x="2300888" y="5423978"/>
              <a:chExt cx="4671138" cy="128942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990FE82-972A-4258-8AB2-E097D9643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86680" y="5629841"/>
                <a:ext cx="2385346" cy="1083564"/>
              </a:xfrm>
              <a:prstGeom prst="rect">
                <a:avLst/>
              </a:prstGeom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D77E5E2-7FE7-495F-A65D-3833380BBA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0888" y="5423978"/>
                <a:ext cx="2018424" cy="424035"/>
              </a:xfrm>
              <a:prstGeom prst="straightConnector1">
                <a:avLst/>
              </a:prstGeom>
              <a:ln w="38100">
                <a:solidFill>
                  <a:srgbClr val="70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29345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BA30-1D62-4351-BB66-323F08AE1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98E06-B243-412A-96CE-8A65ADFAD9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Solution built on top of Apex controller class named </a:t>
            </a:r>
            <a:r>
              <a:rPr lang="en-US" sz="2000" b="1" dirty="0" err="1">
                <a:solidFill>
                  <a:srgbClr val="700000"/>
                </a:solidFill>
              </a:rPr>
              <a:t>PowerBiEmbedManager</a:t>
            </a:r>
            <a:endParaRPr lang="en-US" sz="2000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Apex code implements client credentials flow to acquire app-only access token from Azure AD</a:t>
            </a:r>
          </a:p>
          <a:p>
            <a:pPr lvl="1"/>
            <a:r>
              <a:rPr lang="en-US" dirty="0"/>
              <a:t>Apex code calls to Power BI REST API to get report metadata and embed token</a:t>
            </a:r>
          </a:p>
          <a:p>
            <a:pPr lvl="1"/>
            <a:r>
              <a:rPr lang="en-US" dirty="0"/>
              <a:t>Apex code passes view model back to browser with report metadata and embed token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AB2BA-F2F4-4BFA-AB58-FFE85CDB6D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742" y="2830731"/>
            <a:ext cx="7109257" cy="3036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430304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57A92-98B4-446D-BEC9-82B86DA52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739924"/>
            <a:ext cx="9378950" cy="508315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6321-1C30-4C45-A341-855C3A81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Salesforce Configuration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9A76C-4528-4D67-BCC5-768813ECA8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92963"/>
          </a:xfrm>
        </p:spPr>
        <p:txBody>
          <a:bodyPr/>
          <a:lstStyle/>
          <a:p>
            <a:r>
              <a:rPr lang="en-US" dirty="0"/>
              <a:t>Configuring the Salesforce App-Owns-Data Developer Sample</a:t>
            </a:r>
          </a:p>
          <a:p>
            <a:pPr lvl="1"/>
            <a:r>
              <a:rPr lang="en-US" dirty="0"/>
              <a:t>Add remote site settings for Azure AD and Power BI REST API</a:t>
            </a:r>
          </a:p>
          <a:p>
            <a:pPr lvl="1"/>
            <a:r>
              <a:rPr lang="en-US" dirty="0"/>
              <a:t>Create an Azure AD application to call the Power BI REST API</a:t>
            </a:r>
          </a:p>
          <a:p>
            <a:pPr lvl="1"/>
            <a:r>
              <a:rPr lang="en-US" dirty="0"/>
              <a:t>Create a custom metadata type to store client credentials for the Azure AD application</a:t>
            </a:r>
          </a:p>
          <a:p>
            <a:pPr lvl="1"/>
            <a:r>
              <a:rPr lang="en-US" dirty="0"/>
              <a:t>Create a static resource by uploading a copy of the Power BI JavaScript API (powerbi.js)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040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A954-F924-4F7D-92C8-AEDB100F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Site Settings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C13DDF-09A5-43E9-BF00-1AB1F47B999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64" y="1286537"/>
            <a:ext cx="7624359" cy="25002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026869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CEDC-1475-4DDB-98DC-3345B5514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Custom Metadata Type to Track Client Credential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C6A64-8B77-4B16-AB8F-3A54AFB36B0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55" y="1219309"/>
            <a:ext cx="5167072" cy="2273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57016C-784E-4081-935C-542E39884F8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747" y="1131838"/>
            <a:ext cx="5775431" cy="236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11BE31-3191-4988-A6B8-A6C67C30806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55" y="4168730"/>
            <a:ext cx="612648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D2F4F7-8BA9-400C-A80A-628B9C56A8B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001" y="4168730"/>
            <a:ext cx="3962400" cy="213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49450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9CCE-81CE-4FE0-9D78-02BA6CAC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Custom Metadata Type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9F51D-502D-417D-AA42-C97E648363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4" y="1177368"/>
            <a:ext cx="6890150" cy="127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DAD5A0-5187-4E86-98C1-DC644D4343C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4" y="2517254"/>
            <a:ext cx="6775837" cy="15167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9839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9CCE-81CE-4FE0-9D78-02BA6CAC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Custom Metadata Type Instance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50B027-5755-462A-9E88-FC42BE4C592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12" y="1332018"/>
            <a:ext cx="440436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9994B5-28B4-4625-A1DB-ED1112E39AA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867" y="1332018"/>
            <a:ext cx="4794073" cy="2335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BAB951-9B06-44F6-9822-091AA313979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12" y="3085879"/>
            <a:ext cx="3758565" cy="116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47A10E4-BDB6-403B-8EB9-A99545A8B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65" y="4550328"/>
            <a:ext cx="9725025" cy="139065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7114157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8AF8A8-CEF1-4412-A869-20A96950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Client Credentials Flow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A58CEC5F-8C6C-41D2-8792-6DCE2A8B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99" y="1237215"/>
            <a:ext cx="8580256" cy="52729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677033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3CB0A-C32E-4681-B90A-472C8B900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powerbi.js as a Static Resource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6F400-2458-4C76-9B32-66C1707051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56" y="1335723"/>
            <a:ext cx="3722370" cy="142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9CCC3F-B7AB-4678-841D-94E2A709DAC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23" y="3016090"/>
            <a:ext cx="5349875" cy="169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4FDC10E-9847-4C2C-A938-59D47F0A13A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23" y="4970143"/>
            <a:ext cx="3722370" cy="1260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7898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9846B07-24FC-4479-AB19-BFB7E2A19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Workspace ID and Report ID to Apex Class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FEF4B8-41E4-4025-A425-52F1962E7A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Components Is configured with Workspace ID and Report ID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Workspace ID and Report ID passed to Apex control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4AC44-D928-4A89-8BD0-9D9FC4E426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01" y="4564762"/>
            <a:ext cx="8917419" cy="223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36989A-8C9E-4458-8016-83488CA46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648"/>
          <a:stretch/>
        </p:blipFill>
        <p:spPr>
          <a:xfrm>
            <a:off x="942425" y="1748143"/>
            <a:ext cx="8585972" cy="212375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939389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E037B-3F80-4246-8B3E-F8899714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in App-Owns-Data Embedding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6EE6B-68B6-425A-B8CC-4CF76D0BC3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Apex controller class returns view model with embed token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243E0-A67A-45B2-A69C-F296A79BE6A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42" y="1744798"/>
            <a:ext cx="9333600" cy="32115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021954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14B8A-1A6A-4C2D-BD86-F585237F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Salesforce Secure Locker Code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2A97B-FCFE-4FB8-A2F0-8C3043421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Powerbi.js cannot run inside Salesforce sandbox for Locker Service</a:t>
            </a:r>
          </a:p>
          <a:p>
            <a:pPr lvl="1"/>
            <a:r>
              <a:rPr lang="en-US" dirty="0"/>
              <a:t>Must configure component API version to disable sandbox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7FB67-5039-4C6D-9CFA-DB0C6DD22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75" y="2367057"/>
            <a:ext cx="9971571" cy="403246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363961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994A-2C27-4747-8643-30C93E199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GitHub Repositories with Developer Sample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B97F-2912-42C6-AE43-E3E994FF7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08242"/>
          </a:xfrm>
        </p:spPr>
        <p:txBody>
          <a:bodyPr/>
          <a:lstStyle/>
          <a:p>
            <a:r>
              <a:rPr lang="en-US" dirty="0"/>
              <a:t>Simple solution for user-owns-data embedding</a:t>
            </a:r>
          </a:p>
          <a:p>
            <a:pPr lvl="1"/>
            <a:r>
              <a:rPr lang="en-US" dirty="0">
                <a:hlinkClick r:id="rId2"/>
              </a:rPr>
              <a:t>https://github.com/PowerBiDevCamp/SalesforceUserOwnsDataEmbedding</a:t>
            </a:r>
            <a:endParaRPr lang="en-US" dirty="0"/>
          </a:p>
          <a:p>
            <a:r>
              <a:rPr lang="en-US" dirty="0"/>
              <a:t>Pro dev solution using SFDX for app-owns-data embedding</a:t>
            </a:r>
          </a:p>
          <a:p>
            <a:pPr lvl="1"/>
            <a:r>
              <a:rPr lang="en-US" dirty="0">
                <a:hlinkClick r:id="rId3"/>
              </a:rPr>
              <a:t>https://github.com/PowerBiDevCamp/SalesforceAppOwnsDataEmbedding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2F6031-5AEF-44B6-8496-7E819A8A4D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924"/>
          <a:stretch/>
        </p:blipFill>
        <p:spPr>
          <a:xfrm>
            <a:off x="1246187" y="3184762"/>
            <a:ext cx="7078663" cy="3379207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692192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1852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Power BI Embedding in Salesforce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Surfacing Reports using Secure Embed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 SPA Shim for User-Owns-Data Embedding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Apps-Owns-Data Embedding Solution using SFDX</a:t>
            </a:r>
          </a:p>
        </p:txBody>
      </p:sp>
    </p:spTree>
    <p:extLst>
      <p:ext uri="{BB962C8B-B14F-4D97-AF65-F5344CB8AC3E}">
        <p14:creationId xmlns:p14="http://schemas.microsoft.com/office/powerpoint/2010/main" val="365800099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1874532"/>
            <a:ext cx="11358253" cy="2843855"/>
          </a:xfrm>
        </p:spPr>
        <p:txBody>
          <a:bodyPr/>
          <a:lstStyle/>
          <a:p>
            <a:pPr algn="ctr"/>
            <a:r>
              <a:rPr lang="en-US" sz="9600" dirty="0">
                <a:solidFill>
                  <a:srgbClr val="000000"/>
                </a:solidFill>
              </a:rPr>
              <a:t>Questions</a:t>
            </a:r>
            <a:br>
              <a:rPr lang="en-US" sz="9600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80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1852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Overview Power BI Embedding in Salesforce</a:t>
            </a:r>
          </a:p>
          <a:p>
            <a:r>
              <a:rPr lang="en-US" dirty="0"/>
              <a:t>Surfacing Reports using Secure Embed</a:t>
            </a:r>
          </a:p>
          <a:p>
            <a:r>
              <a:rPr lang="en-US" dirty="0"/>
              <a:t>Creating an SPA Shim for User-Owns-Data Embedding</a:t>
            </a:r>
          </a:p>
          <a:p>
            <a:r>
              <a:rPr lang="en-US" dirty="0"/>
              <a:t>Creating Apps-Owns-Data Embedding Solution using SFDX</a:t>
            </a:r>
          </a:p>
        </p:txBody>
      </p:sp>
    </p:spTree>
    <p:extLst>
      <p:ext uri="{BB962C8B-B14F-4D97-AF65-F5344CB8AC3E}">
        <p14:creationId xmlns:p14="http://schemas.microsoft.com/office/powerpoint/2010/main" val="14433676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1FC98-AD05-43F1-A720-463DDF26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Power BI Embedding Solutions in Salesforce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CE262-E8FE-4BB7-A881-4548A9088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6001643"/>
          </a:xfrm>
        </p:spPr>
        <p:txBody>
          <a:bodyPr/>
          <a:lstStyle/>
          <a:p>
            <a:r>
              <a:rPr lang="en-US" dirty="0"/>
              <a:t>Simple solutions for user-owns-data embedding using </a:t>
            </a:r>
            <a:r>
              <a:rPr lang="en-US" dirty="0" err="1"/>
              <a:t>iFrames</a:t>
            </a:r>
            <a:endParaRPr lang="en-US" dirty="0"/>
          </a:p>
          <a:p>
            <a:pPr lvl="1"/>
            <a:r>
              <a:rPr lang="en-US" dirty="0"/>
              <a:t>Use out-of-the-box Secure Embed feature</a:t>
            </a:r>
          </a:p>
          <a:p>
            <a:pPr lvl="1"/>
            <a:r>
              <a:rPr lang="en-US" dirty="0"/>
              <a:t>Create simple SPA shim with custom embedding logic</a:t>
            </a:r>
          </a:p>
          <a:p>
            <a:pPr lvl="1"/>
            <a:r>
              <a:rPr lang="en-US" dirty="0"/>
              <a:t>No need to customize Salesforce environment</a:t>
            </a:r>
          </a:p>
          <a:p>
            <a:pPr lvl="1"/>
            <a:r>
              <a:rPr lang="en-US" dirty="0"/>
              <a:t>Avoids complexity and cost of professional-level Salesforce development</a:t>
            </a:r>
          </a:p>
          <a:p>
            <a:pPr lvl="1"/>
            <a:r>
              <a:rPr lang="en-US" dirty="0"/>
              <a:t>No ability to implement app-owns-data embedding</a:t>
            </a:r>
          </a:p>
          <a:p>
            <a:pPr lvl="1"/>
            <a:endParaRPr lang="en-US" dirty="0"/>
          </a:p>
          <a:p>
            <a:r>
              <a:rPr lang="en-US" dirty="0"/>
              <a:t>Pro Dev solutions using Salesforce Developer Experience (SFDX)</a:t>
            </a:r>
          </a:p>
          <a:p>
            <a:pPr lvl="1"/>
            <a:r>
              <a:rPr lang="en-US" dirty="0"/>
              <a:t>Required for solutions which use app-owns-data embedding</a:t>
            </a:r>
          </a:p>
          <a:p>
            <a:pPr lvl="1"/>
            <a:r>
              <a:rPr lang="en-US" dirty="0"/>
              <a:t>Greater flexibility for solutions which use user-owns-data embedding</a:t>
            </a:r>
          </a:p>
          <a:p>
            <a:pPr lvl="1"/>
            <a:r>
              <a:rPr lang="en-US" dirty="0"/>
              <a:t>Requires SFDX skills for building/testing/deploying solutions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60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1852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Power BI Embedding in Salesforce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Surfacing Reports using Secure Embed</a:t>
            </a:r>
          </a:p>
          <a:p>
            <a:r>
              <a:rPr lang="en-US" dirty="0"/>
              <a:t>Creating an SPA Shim for User-Owns-Data Embedding</a:t>
            </a:r>
          </a:p>
          <a:p>
            <a:r>
              <a:rPr lang="en-US" dirty="0"/>
              <a:t>Creating Apps-Owns-Data Embedding Solution using SFDX</a:t>
            </a:r>
          </a:p>
        </p:txBody>
      </p:sp>
    </p:spTree>
    <p:extLst>
      <p:ext uri="{BB962C8B-B14F-4D97-AF65-F5344CB8AC3E}">
        <p14:creationId xmlns:p14="http://schemas.microsoft.com/office/powerpoint/2010/main" val="244793318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D744E-28B6-4780-A215-CEF9BA7D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Reports with Secure Embed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10EE4-E76F-4EAA-BD5F-E94260890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Secure Embed used to surface report with user-owns-data embedding</a:t>
            </a:r>
          </a:p>
          <a:p>
            <a:pPr lvl="1"/>
            <a:r>
              <a:rPr lang="en-US" dirty="0"/>
              <a:t>Eliminates need for any custom development</a:t>
            </a:r>
          </a:p>
          <a:p>
            <a:pPr lvl="1"/>
            <a:r>
              <a:rPr lang="en-US" dirty="0"/>
              <a:t>Configuration involves copying-and-pasting </a:t>
            </a:r>
            <a:r>
              <a:rPr lang="en-US" dirty="0" err="1"/>
              <a:t>iFrame</a:t>
            </a:r>
            <a:r>
              <a:rPr lang="en-US" dirty="0"/>
              <a:t> into Visualforce page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4D5CE6-EEAA-44AD-8910-023A6FADF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196" y="2501838"/>
            <a:ext cx="8136702" cy="428796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9CD6F6-B859-4013-BC40-B3A291B11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95" y="2525348"/>
            <a:ext cx="8105757" cy="426445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2690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7518C-4397-4BDD-84EB-BB1AC134C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Secure Embed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FBAFA-478D-47B6-B0DB-EEEC476D23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85351"/>
          </a:xfrm>
        </p:spPr>
        <p:txBody>
          <a:bodyPr/>
          <a:lstStyle/>
          <a:p>
            <a:r>
              <a:rPr lang="en-US" sz="1800" dirty="0"/>
              <a:t>Select page using </a:t>
            </a:r>
            <a:r>
              <a:rPr lang="en-US" sz="1800" b="1" dirty="0" err="1">
                <a:solidFill>
                  <a:srgbClr val="700000"/>
                </a:solidFill>
              </a:rPr>
              <a:t>pageName</a:t>
            </a:r>
            <a:r>
              <a:rPr lang="en-US" sz="1800" dirty="0"/>
              <a:t> query string parameter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Apply filter using </a:t>
            </a:r>
            <a:r>
              <a:rPr lang="en-US" sz="1800" b="1" dirty="0">
                <a:solidFill>
                  <a:srgbClr val="700000"/>
                </a:solidFill>
              </a:rPr>
              <a:t>$filter</a:t>
            </a:r>
            <a:r>
              <a:rPr lang="en-US" sz="1800" dirty="0"/>
              <a:t> query string parameter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r>
              <a:rPr lang="en-US" sz="1800" dirty="0"/>
              <a:t>Query string parameters added to URL for </a:t>
            </a:r>
            <a:r>
              <a:rPr lang="en-US" sz="1800" b="1" dirty="0" err="1">
                <a:solidFill>
                  <a:srgbClr val="700000"/>
                </a:solidFill>
              </a:rPr>
              <a:t>src</a:t>
            </a:r>
            <a:r>
              <a:rPr lang="en-US" sz="1800" dirty="0"/>
              <a:t> attribute of </a:t>
            </a:r>
            <a:r>
              <a:rPr lang="en-US" sz="1800" dirty="0" err="1"/>
              <a:t>iFrame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57768-2A53-4FFC-8EA2-AC36451AD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580153"/>
            <a:ext cx="5934075" cy="73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04966-64E6-41F8-A866-AAF4D72AC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2489969"/>
            <a:ext cx="7277100" cy="723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E2934FE-714A-4F1F-85E6-38D7870139F1}"/>
              </a:ext>
            </a:extLst>
          </p:cNvPr>
          <p:cNvGrpSpPr/>
          <p:nvPr/>
        </p:nvGrpSpPr>
        <p:grpSpPr>
          <a:xfrm>
            <a:off x="923925" y="3587257"/>
            <a:ext cx="8527586" cy="3216767"/>
            <a:chOff x="923925" y="3587257"/>
            <a:chExt cx="8527586" cy="3216767"/>
          </a:xfrm>
        </p:grpSpPr>
        <p:pic>
          <p:nvPicPr>
            <p:cNvPr id="9" name="Picture 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4195CD2B-C520-40B3-888B-3D4B52EB7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925" y="3587257"/>
              <a:ext cx="8527586" cy="3216767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FB9A4E-2056-4F57-81E0-62D28F8E5069}"/>
                </a:ext>
              </a:extLst>
            </p:cNvPr>
            <p:cNvSpPr/>
            <p:nvPr/>
          </p:nvSpPr>
          <p:spPr bwMode="auto">
            <a:xfrm>
              <a:off x="3811354" y="6015329"/>
              <a:ext cx="4824207" cy="215992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2384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1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00CC00"/>
      </a:accent3>
      <a:accent4>
        <a:srgbClr val="2F75FF"/>
      </a:accent4>
      <a:accent5>
        <a:srgbClr val="002D89"/>
      </a:accent5>
      <a:accent6>
        <a:srgbClr val="7030A0"/>
      </a:accent6>
      <a:hlink>
        <a:srgbClr val="C00000"/>
      </a:hlink>
      <a:folHlink>
        <a:srgbClr val="C00000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  <ds:schemaRef ds:uri="http://purl.org/dc/elements/1.1/"/>
    <ds:schemaRef ds:uri="ef38329b-e139-4eb4-9d7a-1b84c79a6610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11335</TotalTime>
  <Words>1124</Words>
  <Application>Microsoft Office PowerPoint</Application>
  <PresentationFormat>Custom</PresentationFormat>
  <Paragraphs>177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Developing in Salesforce with Power BI Embedding</vt:lpstr>
      <vt:lpstr>Welcome to Power BI Dev Camp</vt:lpstr>
      <vt:lpstr>GitHub Repositories with Developer Sample Code</vt:lpstr>
      <vt:lpstr>Agenda</vt:lpstr>
      <vt:lpstr>Options for Power BI Embedding Solutions in Salesforce</vt:lpstr>
      <vt:lpstr>Agenda</vt:lpstr>
      <vt:lpstr>Surfacing Reports with Secure Embed</vt:lpstr>
      <vt:lpstr>Customizing Secure Embed</vt:lpstr>
      <vt:lpstr>Power BI Report Surfaced using Secure Embed</vt:lpstr>
      <vt:lpstr>Agenda</vt:lpstr>
      <vt:lpstr>Creating a SPA Shim for User-Owns-Data Embedding</vt:lpstr>
      <vt:lpstr>Steps to Deploy a Solution based on SPA Shim</vt:lpstr>
      <vt:lpstr>Creating an Azure AD Application for an SPA</vt:lpstr>
      <vt:lpstr>Configuring Azure AD Application as an SPA</vt:lpstr>
      <vt:lpstr>Source files included in SPA solution</vt:lpstr>
      <vt:lpstr>Passing Report ID as a Query String Parameter</vt:lpstr>
      <vt:lpstr>Example 1: Control Page Navigation and Filter Pane </vt:lpstr>
      <vt:lpstr>Walkthrough of White Label Loading</vt:lpstr>
      <vt:lpstr>Example 2: Show Bookmarks Pane</vt:lpstr>
      <vt:lpstr>Example 3: Enabled Users to Create Personal Bookmarks</vt:lpstr>
      <vt:lpstr>Example 4: Enabling Persistent Filters</vt:lpstr>
      <vt:lpstr>Example 5: Display the Action Bar </vt:lpstr>
      <vt:lpstr>Agenda</vt:lpstr>
      <vt:lpstr>What is SFDX?</vt:lpstr>
      <vt:lpstr>SFDX Development with Visual Studio Code</vt:lpstr>
      <vt:lpstr>Executing SFDX CLI Commands using Command Palate </vt:lpstr>
      <vt:lpstr>Working with SFDX Projects in Visual Studio Code</vt:lpstr>
      <vt:lpstr>Solution Architecture</vt:lpstr>
      <vt:lpstr>Salesforce Configuration Requirements</vt:lpstr>
      <vt:lpstr>Remote Site Settings</vt:lpstr>
      <vt:lpstr>Use Custom Metadata Type to Track Client Credential</vt:lpstr>
      <vt:lpstr>Add a Custom Metadata Type Fields</vt:lpstr>
      <vt:lpstr>Add a Custom Metadata Type Instance</vt:lpstr>
      <vt:lpstr>Implementing Client Credentials Flow</vt:lpstr>
      <vt:lpstr>Upload powerbi.js as a Static Resource</vt:lpstr>
      <vt:lpstr>Passing Workspace ID and Report ID to Apex Class</vt:lpstr>
      <vt:lpstr>Security in App-Owns-Data Embedding</vt:lpstr>
      <vt:lpstr>Salesforce Secure Locker Code Service</vt:lpstr>
      <vt:lpstr>Summary</vt:lpstr>
      <vt:lpstr>Questions  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237</cp:revision>
  <cp:lastPrinted>2019-05-02T20:11:39Z</cp:lastPrinted>
  <dcterms:created xsi:type="dcterms:W3CDTF">2018-09-21T01:16:59Z</dcterms:created>
  <dcterms:modified xsi:type="dcterms:W3CDTF">2021-09-23T13:21:54Z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2021-09-23T13:21:37Z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e45a70ee-96b0-4f68-9652-96f8238d3b45</vt:lpwstr>
  </property>
  <property fmtid="{D5CDD505-2E9C-101B-9397-08002B2CF9AE}" pid="18" name="MSIP_Label_87867195-f2b8-4ac2-b0b6-6bb73cb33afc_ContentBits">
    <vt:lpwstr>0</vt:lpwstr>
  </property>
</Properties>
</file>